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4" r:id="rId18"/>
    <p:sldId id="270" r:id="rId19"/>
    <p:sldId id="273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43140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98321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96435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6690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83128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97838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8407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36159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91919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90747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5144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85662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48695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7541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78708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07039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4771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CD99D-7980-4793-9B2A-74B3921CF0A0}" type="datetimeFigureOut">
              <a:rPr lang="bg-BG" smtClean="0"/>
              <a:pPr/>
              <a:t>21.12.2013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13A6-5910-4843-A2C2-05039198671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3024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ВСЕКИ ЖИВОТ Е ЦЕНЕН!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ДА СПРЕМ ВОЙНАТА ПО ПЪТИЩАТА</a:t>
            </a:r>
            <a:r>
              <a:rPr lang="bg-BG" dirty="0" smtClean="0"/>
              <a:t>!!!</a:t>
            </a:r>
            <a:endParaRPr lang="en-US" dirty="0" smtClean="0"/>
          </a:p>
          <a:p>
            <a:r>
              <a:rPr lang="bg-BG" dirty="0" smtClean="0"/>
              <a:t>СЪС ЗАБАВЛЕНИЕ КЪМ ПО-ДОБРА ПЪТНА БЕЗОПАСНОСТ!</a:t>
            </a:r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43843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3036" y="2092960"/>
            <a:ext cx="9435029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Скоростта следва да се избира в съответствие със състоянието на водача, видимостта, конкретните пътни условия, разположението на останалите участници в </a:t>
            </a:r>
            <a:r>
              <a:rPr lang="ru-RU" dirty="0" smtClean="0"/>
              <a:t>движението. Скоростта </a:t>
            </a:r>
            <a:r>
              <a:rPr lang="ru-RU" dirty="0"/>
              <a:t>се намесва два пъти в катастрофата - веднъж като причина за катастрофата, когато водачът не може да спре своевременно или загубва управлението на автомобила, и втори път - при тежестта на последиците и травмите на пострадалите хора.</a:t>
            </a:r>
            <a:br>
              <a:rPr lang="ru-RU" dirty="0"/>
            </a:br>
            <a:r>
              <a:rPr lang="ru-RU" dirty="0"/>
              <a:t>Високата скорост при завоите увеличава риска от навлизане в лентата за насрещно движение под въздействието на центробежните сили, при което настъпва удар в друго МПС или напускане на платното за </a:t>
            </a:r>
            <a:r>
              <a:rPr lang="ru-RU" dirty="0" smtClean="0"/>
              <a:t>движение.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356" y="1421176"/>
            <a:ext cx="3896421" cy="5084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029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последствия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Силата на удара в неподвижно препятствие е равнозначна на удар в земята при свободно падане от височина:</a:t>
            </a:r>
            <a:br>
              <a:rPr lang="ru-RU" dirty="0"/>
            </a:br>
            <a:r>
              <a:rPr lang="ru-RU" dirty="0" smtClean="0"/>
              <a:t>-10 </a:t>
            </a:r>
            <a:r>
              <a:rPr lang="ru-RU" dirty="0"/>
              <a:t>метра - при скорост от 50 км/ч</a:t>
            </a:r>
            <a:br>
              <a:rPr lang="ru-RU" dirty="0"/>
            </a:br>
            <a:r>
              <a:rPr lang="ru-RU" dirty="0" smtClean="0"/>
              <a:t>-22 </a:t>
            </a:r>
            <a:r>
              <a:rPr lang="ru-RU" dirty="0"/>
              <a:t>метра - при скорост от 75 км/ч</a:t>
            </a:r>
            <a:br>
              <a:rPr lang="ru-RU" dirty="0"/>
            </a:br>
            <a:r>
              <a:rPr lang="ru-RU" dirty="0" smtClean="0"/>
              <a:t>-40 </a:t>
            </a:r>
            <a:r>
              <a:rPr lang="ru-RU" dirty="0"/>
              <a:t>метра - при скорост от 100 км/ч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Когато автомобил удари пешеходец, вероятността от смъртоносен изход, в зависимост от скоростта, е:</a:t>
            </a:r>
            <a:br>
              <a:rPr lang="ru-RU" dirty="0"/>
            </a:br>
            <a:r>
              <a:rPr lang="ru-RU" dirty="0" smtClean="0"/>
              <a:t>-при </a:t>
            </a:r>
            <a:r>
              <a:rPr lang="ru-RU" dirty="0"/>
              <a:t>30 км/ч - опасността от смъртоносно нараняване е нищожна</a:t>
            </a:r>
            <a:br>
              <a:rPr lang="ru-RU" dirty="0"/>
            </a:br>
            <a:r>
              <a:rPr lang="ru-RU" dirty="0" smtClean="0"/>
              <a:t>-при </a:t>
            </a:r>
            <a:r>
              <a:rPr lang="ru-RU" dirty="0"/>
              <a:t>50 км/ч - загиват 50% от блъснатите пешеходци</a:t>
            </a:r>
            <a:br>
              <a:rPr lang="ru-RU" dirty="0"/>
            </a:br>
            <a:r>
              <a:rPr lang="ru-RU" dirty="0" smtClean="0"/>
              <a:t>-при </a:t>
            </a:r>
            <a:r>
              <a:rPr lang="ru-RU" dirty="0"/>
              <a:t>70 км/ч - загиват 100% от блъснатите пешеходци</a:t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45851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574316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Много водачи смятат, че са в </a:t>
            </a:r>
            <a:r>
              <a:rPr lang="ru-RU" dirty="0" smtClean="0"/>
              <a:t>безопасност, </a:t>
            </a:r>
            <a:r>
              <a:rPr lang="ru-RU" dirty="0"/>
              <a:t>когато шофират със съдържание на алкохол в кръвта, което е под законовата граница. Те обаче не са прави: не е нужно да си пиян, за да бъдеш опасен на пътя. Рискът да попаднеш в пътнотранспортно произшествие нараства едновременно с количеството на алкохол в кръвта. Тъй като алкохолът пречи на мозъка да функционира пълноценно, дори едно питие може да повлияе на способностите за шофиране.</a:t>
            </a:r>
            <a:br>
              <a:rPr lang="ru-RU" dirty="0"/>
            </a:b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16" y="2081670"/>
            <a:ext cx="4170257" cy="2710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0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Въздействие на алкохола върху способностите за шофиране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Ниво на алкохола 0,2-0,5 на хиляда</a:t>
            </a:r>
            <a:br>
              <a:rPr lang="ru-RU" dirty="0"/>
            </a:br>
            <a:r>
              <a:rPr lang="ru-RU" dirty="0"/>
              <a:t>Преценката за дистанция и скорост на приближаващите превозни средства е изкривена. Водачът ще е склонен към поемане на по-големи рискове, особено при опасни маневри като изпреварване или шофиране прекалено близо до предното превозно средство.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Ниво на алкохола 0,5-0,8 на хиляда</a:t>
            </a:r>
            <a:br>
              <a:rPr lang="ru-RU" dirty="0"/>
            </a:br>
            <a:r>
              <a:rPr lang="ru-RU" dirty="0"/>
              <a:t>Зрението е засегнато, което води до забавена реакция при червен сигнал или стоп-светлини. Водачът е склонен да кара прекалено бързо или да преценява грешно разстоянията при наближаване на завой. За мотоциклетистите е трудно да карат по права линия.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Ниво на алкохола над 0,8 на хиляда</a:t>
            </a:r>
            <a:br>
              <a:rPr lang="ru-RU" dirty="0"/>
            </a:br>
            <a:r>
              <a:rPr lang="ru-RU" dirty="0"/>
              <a:t>Водачът е склонен да надценява способностите си. Зрението е дотолкова засегнато, че водачът може да не забележи навреме велосипедисти, пешеходци или паркирани коли, за да ги избегне.</a:t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55687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75" y="1531345"/>
            <a:ext cx="6948888" cy="5078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Нивото на алкохола в кръвта зависи от много фактори: вид и количество на питието, пол, тегло, лични навици на консумация на алкохол, дали човекът се е </a:t>
            </a:r>
            <a:r>
              <a:rPr lang="ru-RU" dirty="0" smtClean="0"/>
              <a:t>хранил. </a:t>
            </a:r>
            <a:r>
              <a:rPr lang="ru-RU" b="1" dirty="0" smtClean="0"/>
              <a:t>Едно </a:t>
            </a:r>
            <a:r>
              <a:rPr lang="ru-RU" b="1" dirty="0"/>
              <a:t>и също количество алкохол при различните хора ще доведе до различно ниво на алкохол.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Алкохолът се неутрализира от организма със скорост от близо една единица на час. Ако човекът е пил много предната вечер, нивото на алкохол в кръвта му на следващата сутрин може все още да е над законовата граница. Процесът не може да се ускори с пиене на чай или кафе. Броенето на единици и опитите да се прецени нивото на алкохол в кръвта не са надеждни.</a:t>
            </a:r>
            <a:br>
              <a:rPr lang="ru-RU" dirty="0"/>
            </a:b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32" y="2005070"/>
            <a:ext cx="5026631" cy="3415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56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748" y="466918"/>
            <a:ext cx="8610600" cy="941744"/>
          </a:xfrm>
        </p:spPr>
        <p:txBody>
          <a:bodyPr/>
          <a:lstStyle/>
          <a:p>
            <a:r>
              <a:rPr lang="bg-BG" dirty="0" smtClean="0"/>
              <a:t>ВОДАЧИ, ВНИМВАЙТЕ!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58" y="1657289"/>
            <a:ext cx="6726105" cy="4963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 забравяйте, че детето край пътното платно винаги е сигнал да бъдете </a:t>
            </a:r>
            <a:r>
              <a:rPr lang="ru-RU" dirty="0" smtClean="0"/>
              <a:t>нащрек. При </a:t>
            </a:r>
            <a:r>
              <a:rPr lang="ru-RU" dirty="0"/>
              <a:t>шофиране в населено място прогнозирайте от къде може да ви изненада дете. Бъдете внимателни, когато преминавате край спирки, пешеходни пътеки, училища, детски градини и паркове.</a:t>
            </a:r>
            <a:br>
              <a:rPr lang="ru-RU" dirty="0"/>
            </a:br>
            <a:r>
              <a:rPr lang="ru-RU" dirty="0"/>
              <a:t>Търкулнатата на пътното платно топка е сигнал, че след нея ще изтича дете. Бъдете готови за </a:t>
            </a:r>
            <a:r>
              <a:rPr lang="ru-RU" dirty="0" smtClean="0"/>
              <a:t>спиране. Ако </a:t>
            </a:r>
            <a:r>
              <a:rPr lang="ru-RU" dirty="0"/>
              <a:t>забележите дете, което се кани да пресече улицата, но се колебае, намалете скоростта, спрете и му дайте знак да </a:t>
            </a:r>
            <a:r>
              <a:rPr lang="ru-RU" dirty="0" smtClean="0"/>
              <a:t>премине. При </a:t>
            </a:r>
            <a:r>
              <a:rPr lang="ru-RU" dirty="0"/>
              <a:t>застигане на деца с велосипеди намалете скоростта и ги заобиколете.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64" y="205740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1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02" y="1564396"/>
            <a:ext cx="10642294" cy="37898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Около </a:t>
            </a:r>
            <a:r>
              <a:rPr lang="ru-RU" b="1" dirty="0"/>
              <a:t>21% от всички загинали при пътни произшествия в ЕС са пешеходци</a:t>
            </a:r>
            <a:r>
              <a:rPr lang="ru-RU" dirty="0"/>
              <a:t>. Най-много са тези на възраст над 65 години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r>
              <a:rPr lang="ru-RU" dirty="0"/>
              <a:t>Броят на инцидентите с участието на пешеходци може да бъде намален чрез:</a:t>
            </a:r>
          </a:p>
          <a:p>
            <a:pPr fontAlgn="base"/>
            <a:r>
              <a:rPr lang="ru-RU" dirty="0"/>
              <a:t>ограничения на скоростта в определени зони</a:t>
            </a:r>
          </a:p>
          <a:p>
            <a:pPr fontAlgn="base"/>
            <a:r>
              <a:rPr lang="ru-RU" dirty="0"/>
              <a:t>непрекъснати тротоари</a:t>
            </a:r>
          </a:p>
          <a:p>
            <a:pPr fontAlgn="base"/>
            <a:r>
              <a:rPr lang="ru-RU" dirty="0"/>
              <a:t>подходящо улично осветление</a:t>
            </a:r>
          </a:p>
          <a:p>
            <a:pPr fontAlgn="base"/>
            <a:r>
              <a:rPr lang="ru-RU" dirty="0"/>
              <a:t>носене на светлоотразително облекло</a:t>
            </a:r>
          </a:p>
          <a:p>
            <a:pPr fontAlgn="base"/>
            <a:r>
              <a:rPr lang="ru-RU" dirty="0"/>
              <a:t>подходящо проектирана предна част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автомобилите </a:t>
            </a:r>
            <a:r>
              <a:rPr lang="ru-RU" dirty="0"/>
              <a:t>(за намаляване на травмите).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1" y="3713656"/>
            <a:ext cx="4142342" cy="274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535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45" y="764373"/>
            <a:ext cx="9522655" cy="1293028"/>
          </a:xfrm>
        </p:spPr>
        <p:txBody>
          <a:bodyPr/>
          <a:lstStyle/>
          <a:p>
            <a:r>
              <a:rPr lang="bg-BG" dirty="0" smtClean="0"/>
              <a:t>Опасните места са навсякъде!</a:t>
            </a:r>
            <a:endParaRPr lang="bg-BG" dirty="0"/>
          </a:p>
        </p:txBody>
      </p:sp>
      <p:pic>
        <p:nvPicPr>
          <p:cNvPr id="4" name="Picture 3" descr="2013-09-21.10.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2067951"/>
            <a:ext cx="6049106" cy="4536830"/>
          </a:xfrm>
          <a:prstGeom prst="rect">
            <a:avLst/>
          </a:prstGeom>
        </p:spPr>
      </p:pic>
      <p:pic>
        <p:nvPicPr>
          <p:cNvPr id="5" name="Picture 4" descr="2013-09-21.10.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417" y="2067948"/>
            <a:ext cx="6048000" cy="453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1659" y="2334289"/>
            <a:ext cx="610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Дори около нас!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431" y="472976"/>
            <a:ext cx="8610600" cy="1293028"/>
          </a:xfrm>
        </p:spPr>
        <p:txBody>
          <a:bodyPr/>
          <a:lstStyle/>
          <a:p>
            <a:r>
              <a:rPr lang="bg-BG" dirty="0" smtClean="0"/>
              <a:t>Бъдете внимателни на пътя!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6004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/>
              <a:t>Помнете, че миг невнимание, може да Ви отнеме много! Следващият пък, когато седнете зад волана, или пресичате улицата… Помнете, че като участници в движението по пътищата, Вие носите отговорност! Затова бъдете винаги нащрек!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6" y="3026884"/>
            <a:ext cx="7355128" cy="3806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06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613" y="3093944"/>
            <a:ext cx="1107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Благодарим ви за вниманието!</a:t>
            </a:r>
            <a:endParaRPr lang="bg-BG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4906" y="4704202"/>
            <a:ext cx="45279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i="1" dirty="0" smtClean="0"/>
              <a:t>Изготвили:</a:t>
            </a:r>
          </a:p>
          <a:p>
            <a:r>
              <a:rPr lang="bg-BG" sz="1400" dirty="0" smtClean="0"/>
              <a:t>Светослава Димитрова	</a:t>
            </a:r>
          </a:p>
          <a:p>
            <a:r>
              <a:rPr lang="bg-BG" sz="1400" dirty="0" smtClean="0"/>
              <a:t>Теодора </a:t>
            </a:r>
            <a:r>
              <a:rPr lang="bg-BG" sz="1400" dirty="0" smtClean="0"/>
              <a:t>Тодорова</a:t>
            </a:r>
          </a:p>
          <a:p>
            <a:r>
              <a:rPr lang="bg-BG" sz="1400" dirty="0" smtClean="0"/>
              <a:t>Йордан Георгиев</a:t>
            </a:r>
          </a:p>
          <a:p>
            <a:r>
              <a:rPr lang="bg-BG" sz="1400" smtClean="0"/>
              <a:t>Димитър Димитров</a:t>
            </a:r>
            <a:endParaRPr lang="bg-BG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88328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8149" y="1674564"/>
            <a:ext cx="6433851" cy="46647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„Застъпници за пътна безопасност“ е създаден, за да ангажира вас, младите хора, в повишаване на безопасността по пътищата там, където живеете, учите, работите или се забавлявате в свободното си време. Той е разработен върху концепция, която се прилага систематично в цял свят, за откриване на проблемни елементи в цялостната пътна обстановка чрез мултидисциплинарен подход и за предлагане на решения за решаване на проблемите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476"/>
            <a:ext cx="5761822" cy="3878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196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 си припомним!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7378547" cy="4024125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Всеки участник в движението по пътищата: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/>
              <a:t>С поведението си НЕ трябва да създава опасности и пречки за движението, НЕ трябва да поставя в опасност живота и здравето на хората;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/>
              <a:t>Трябва да опазва околната среда като НЕ изхвърля и НЕ оставя на пътя предмети или вещества, както и да вземе мерки за отстраняването им или за предупреждаване на останалите участници в движението, когато това ги застрашава.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48" y="2324559"/>
            <a:ext cx="4127652" cy="3233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319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859" y="5472080"/>
            <a:ext cx="10176831" cy="1286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България остава сред европейските страни с най-много жертви от катастрофи на глава от населението. След нас в черната статистика са само Гърция, Румъния, Полша, Латвия и Литва. Общата тенденция обаче е към намаляване на загиналите на пътя.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75" y="1244905"/>
            <a:ext cx="7239000" cy="4006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65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328" y="859315"/>
            <a:ext cx="5413872" cy="557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 последната година загиналите българи на пътя са били 599, което по изчисленията на Европейската комисия означава 82 на всеки един милион население. Година по-рано този показател е бил 89, а две години по-рано – 103. Въпреки прогреса България остава в дъното на класацията по пътна безопасност в Европа</a:t>
            </a:r>
            <a:r>
              <a:rPr lang="ru-RU" dirty="0" smtClean="0"/>
              <a:t>. </a:t>
            </a:r>
            <a:r>
              <a:rPr lang="ru-RU" dirty="0"/>
              <a:t>За последните 10 години общият брой на </a:t>
            </a:r>
            <a:r>
              <a:rPr lang="ru-RU" b="1" dirty="0"/>
              <a:t>жертвите от войната по пътищата в европейските страни намалява с 43%</a:t>
            </a:r>
            <a:r>
              <a:rPr lang="ru-RU" dirty="0"/>
              <a:t>. Само за миналата година намалението е с 9%, което означава, че 3000 живота са били спасени.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3" y="1674564"/>
            <a:ext cx="54610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08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463" y="4192205"/>
            <a:ext cx="8597746" cy="2906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dirty="0" smtClean="0">
                <a:solidFill>
                  <a:srgbClr val="FF0000"/>
                </a:solidFill>
              </a:rPr>
              <a:t>Всички тези ужасни цифри, всички тези смъртни случаи може да останат в миналото! ТОВА зависи само от нас! От нашата отговорност! От нашето желание! От нашия разум!</a:t>
            </a:r>
            <a:endParaRPr lang="bg-BG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90" y="748861"/>
            <a:ext cx="5810250" cy="3267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10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75" y="1641513"/>
            <a:ext cx="4759287" cy="5216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Коланите спасяват живот. Те са най-ефективното и най-евтиното пособие за безопасност на водачите и пътниците в превозните средства. Използването на предпазен колан може да повиши с 40-60% шанса за оцеляване след потенциално смъртоносна </a:t>
            </a:r>
            <a:r>
              <a:rPr lang="ru-RU" dirty="0" smtClean="0"/>
              <a:t>катастрофа. </a:t>
            </a:r>
            <a:r>
              <a:rPr lang="ru-RU" dirty="0"/>
              <a:t>Изчисленията показват, че коланите са спасили най-малко 300 000 живота и са предотвратили повече от 9 милиона травми из високо моторизираните държави през последните 25 </a:t>
            </a:r>
            <a:r>
              <a:rPr lang="ru-RU" dirty="0" smtClean="0"/>
              <a:t>години.</a:t>
            </a:r>
            <a:r>
              <a:rPr lang="ru-RU" dirty="0"/>
              <a:t> 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2" y="1641513"/>
            <a:ext cx="6229350" cy="400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360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530" y="2194560"/>
            <a:ext cx="5281670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Над 90% от тежките катастрофи са в резултат на човешки грешки. Грешки умишлени, грешки поради невнимание, грешки поради незнание - защото никой не иска да загива от автомобил или да убива с автомобил</a:t>
            </a:r>
            <a:r>
              <a:rPr lang="ru-RU" dirty="0" smtClean="0"/>
              <a:t>. Всяка година хора загиват и стават жертва на несъобразената или превишена скорост!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2194560"/>
            <a:ext cx="5130757" cy="3426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9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Време за реакция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Водачът </a:t>
            </a:r>
            <a:r>
              <a:rPr lang="ru-RU" dirty="0"/>
              <a:t>зад волана реагира със закъснение на възникващите опасности:</a:t>
            </a:r>
            <a:br>
              <a:rPr lang="ru-RU" dirty="0"/>
            </a:br>
            <a:r>
              <a:rPr lang="ru-RU" dirty="0" smtClean="0"/>
              <a:t>*когато ги очаква - за 0,4 сек.;</a:t>
            </a:r>
            <a:br>
              <a:rPr lang="ru-RU" dirty="0" smtClean="0"/>
            </a:br>
            <a:r>
              <a:rPr lang="ru-RU" dirty="0" smtClean="0"/>
              <a:t>*когато не ги очаква - за над 1 сек.;</a:t>
            </a:r>
            <a:br>
              <a:rPr lang="ru-RU" dirty="0" smtClean="0"/>
            </a:br>
            <a:r>
              <a:rPr lang="ru-RU" dirty="0" smtClean="0"/>
              <a:t>*когато е ядосан, разсеян, уморен и др. - за над 2 сек.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време за реакция 1 сек., още преди да започне спирането, автомобилът е изминал:</a:t>
            </a:r>
            <a:br>
              <a:rPr lang="ru-RU" dirty="0"/>
            </a:br>
            <a:r>
              <a:rPr lang="ru-RU" dirty="0" smtClean="0"/>
              <a:t>*14 </a:t>
            </a:r>
            <a:r>
              <a:rPr lang="ru-RU" dirty="0"/>
              <a:t>м. при скорост от 50 </a:t>
            </a:r>
            <a:r>
              <a:rPr lang="ru-RU" dirty="0" smtClean="0"/>
              <a:t>км/ч;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*25 </a:t>
            </a:r>
            <a:r>
              <a:rPr lang="ru-RU" dirty="0"/>
              <a:t>м. при скорост от 90 </a:t>
            </a:r>
            <a:r>
              <a:rPr lang="ru-RU" dirty="0" smtClean="0"/>
              <a:t>км/ч;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*36 </a:t>
            </a:r>
            <a:r>
              <a:rPr lang="ru-RU" dirty="0"/>
              <a:t>м. при скорост от 130 </a:t>
            </a:r>
            <a:r>
              <a:rPr lang="ru-RU" dirty="0" smtClean="0"/>
              <a:t>км/ч;</a:t>
            </a:r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98354731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84</TotalTime>
  <Words>781</Words>
  <Application>Microsoft Office PowerPoint</Application>
  <PresentationFormat>Custom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Vapor Trail</vt:lpstr>
      <vt:lpstr>ВСЕКИ ЖИВОТ Е ЦЕНЕН!</vt:lpstr>
      <vt:lpstr>Slide 2</vt:lpstr>
      <vt:lpstr>Да си припомним!</vt:lpstr>
      <vt:lpstr>Slide 4</vt:lpstr>
      <vt:lpstr>Slide 5</vt:lpstr>
      <vt:lpstr>Slide 6</vt:lpstr>
      <vt:lpstr>Slide 7</vt:lpstr>
      <vt:lpstr>Slide 8</vt:lpstr>
      <vt:lpstr>Време за реакция</vt:lpstr>
      <vt:lpstr>Slide 10</vt:lpstr>
      <vt:lpstr>последствия</vt:lpstr>
      <vt:lpstr>Slide 12</vt:lpstr>
      <vt:lpstr>Въздействие на алкохола върху способностите за шофиране</vt:lpstr>
      <vt:lpstr>Slide 14</vt:lpstr>
      <vt:lpstr>ВОДАЧИ, ВНИМВАЙТЕ!</vt:lpstr>
      <vt:lpstr>Slide 16</vt:lpstr>
      <vt:lpstr>Опасните места са навсякъде!</vt:lpstr>
      <vt:lpstr>Бъдете внимателни на пътя!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Svetoslava</dc:creator>
  <cp:lastModifiedBy>Biostar</cp:lastModifiedBy>
  <cp:revision>13</cp:revision>
  <dcterms:created xsi:type="dcterms:W3CDTF">2013-10-19T14:53:43Z</dcterms:created>
  <dcterms:modified xsi:type="dcterms:W3CDTF">2013-12-21T11:02:38Z</dcterms:modified>
</cp:coreProperties>
</file>